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97" r:id="rId3"/>
    <p:sldId id="261" r:id="rId4"/>
    <p:sldId id="260" r:id="rId6"/>
    <p:sldId id="302" r:id="rId7"/>
    <p:sldId id="299" r:id="rId8"/>
    <p:sldId id="269" r:id="rId9"/>
    <p:sldId id="277" r:id="rId10"/>
    <p:sldId id="274" r:id="rId11"/>
    <p:sldId id="300" r:id="rId12"/>
    <p:sldId id="305" r:id="rId13"/>
    <p:sldId id="307" r:id="rId14"/>
    <p:sldId id="279" r:id="rId15"/>
    <p:sldId id="304" r:id="rId16"/>
    <p:sldId id="296" r:id="rId17"/>
  </p:sldIdLst>
  <p:sldSz cx="12192000" cy="6858000"/>
  <p:notesSz cx="6858000" cy="9144000"/>
  <p:embeddedFontLst>
    <p:embeddedFont>
      <p:font typeface="SimSun" panose="02010600030101010101" pitchFamily="2" charset="-122"/>
      <p:regular r:id="rId22"/>
    </p:embeddedFont>
    <p:embeddedFont>
      <p:font typeface="Calibri" panose="020F0502020204030204"/>
      <p:regular r:id="rId23"/>
      <p:bold r:id="rId24"/>
      <p:italic r:id="rId25"/>
      <p:boldItalic r:id="rId26"/>
    </p:embeddedFont>
    <p:embeddedFont>
      <p:font typeface="Georgia" panose="02040502050405020303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9AA0A6"/>
          </p15:clr>
        </p15:guide>
        <p15:guide id="2" pos="5868" userDrawn="1">
          <p15:clr>
            <a:srgbClr val="9AA0A6"/>
          </p15:clr>
        </p15:guide>
        <p15:guide id="3" orient="horz" pos="157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1527182" name="Anindita Saha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274" y="-739"/>
      </p:cViewPr>
      <p:guideLst>
        <p:guide orient="horz" pos="1570"/>
        <p:guide pos="5868"/>
        <p:guide orient="horz" pos="15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3a8d4be09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45" name="Google Shape;145;gf3a8d4be09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3a8d4be09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Change </a:t>
            </a:r>
            <a:endParaRPr lang="en-US"/>
          </a:p>
        </p:txBody>
      </p:sp>
      <p:sp>
        <p:nvSpPr>
          <p:cNvPr id="137" name="Google Shape;137;gf3a8d4be09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/>
              <a:t>Keep observations </a:t>
            </a:r>
            <a:endParaRPr lang="en-US"/>
          </a:p>
        </p:txBody>
      </p:sp>
      <p:sp>
        <p:nvSpPr>
          <p:cNvPr id="303" name="Google Shape;303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lang="en-US" sz="1200" b="1"/>
              <a:t>seeing what the data can tell us before the modeling task</a:t>
            </a:r>
            <a:r>
              <a:rPr lang="en-US" sz="1200"/>
              <a:t>.</a:t>
            </a:r>
            <a:endParaRPr lang="en-US"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 lang="en-US"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61" name="Google Shape;26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/>
              <a:t>Add graphical </a:t>
            </a:r>
            <a:endParaRPr lang="en-US"/>
          </a:p>
        </p:txBody>
      </p:sp>
      <p:sp>
        <p:nvSpPr>
          <p:cNvPr id="321" name="Google Shape;321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487" name="Google Shape;48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6_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1"/>
          <p:cNvSpPr/>
          <p:nvPr/>
        </p:nvSpPr>
        <p:spPr>
          <a:xfrm>
            <a:off x="0" y="13"/>
            <a:ext cx="12192000" cy="819151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" name="Google Shape;17;p61"/>
          <p:cNvSpPr txBox="1">
            <a:spLocks noGrp="1"/>
          </p:cNvSpPr>
          <p:nvPr>
            <p:ph type="title"/>
          </p:nvPr>
        </p:nvSpPr>
        <p:spPr>
          <a:xfrm>
            <a:off x="228600" y="184714"/>
            <a:ext cx="10515600" cy="5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 panose="02040502050405020303"/>
              <a:buNone/>
              <a:defRPr sz="31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61"/>
          <p:cNvSpPr txBox="1">
            <a:spLocks noGrp="1"/>
          </p:cNvSpPr>
          <p:nvPr>
            <p:ph type="sldNum" idx="12"/>
          </p:nvPr>
        </p:nvSpPr>
        <p:spPr>
          <a:xfrm>
            <a:off x="11639552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19" name="Google Shape;19;p61"/>
          <p:cNvCxnSpPr/>
          <p:nvPr/>
        </p:nvCxnSpPr>
        <p:spPr>
          <a:xfrm>
            <a:off x="13" y="6457951"/>
            <a:ext cx="960845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f3a8d4be09_2_86"/>
          <p:cNvSpPr/>
          <p:nvPr/>
        </p:nvSpPr>
        <p:spPr>
          <a:xfrm>
            <a:off x="0" y="3"/>
            <a:ext cx="12192000" cy="819300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9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" name="Google Shape;26;gf3a8d4be09_2_86"/>
          <p:cNvSpPr txBox="1">
            <a:spLocks noGrp="1"/>
          </p:cNvSpPr>
          <p:nvPr>
            <p:ph type="title"/>
          </p:nvPr>
        </p:nvSpPr>
        <p:spPr>
          <a:xfrm>
            <a:off x="228600" y="187044"/>
            <a:ext cx="10515600" cy="51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 panose="02040502050405020303"/>
              <a:buNone/>
              <a:defRPr sz="31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gf3a8d4be09_2_86"/>
          <p:cNvSpPr txBox="1">
            <a:spLocks noGrp="1"/>
          </p:cNvSpPr>
          <p:nvPr>
            <p:ph type="sldNum" idx="12"/>
          </p:nvPr>
        </p:nvSpPr>
        <p:spPr>
          <a:xfrm>
            <a:off x="11639549" y="6350003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28" name="Google Shape;28;gf3a8d4be09_2_86"/>
          <p:cNvCxnSpPr/>
          <p:nvPr/>
        </p:nvCxnSpPr>
        <p:spPr>
          <a:xfrm>
            <a:off x="0" y="6457951"/>
            <a:ext cx="960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>
            <a:spLocks noGrp="1"/>
          </p:cNvSpPr>
          <p:nvPr>
            <p:ph type="title"/>
          </p:nvPr>
        </p:nvSpPr>
        <p:spPr>
          <a:xfrm>
            <a:off x="831851" y="170975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0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9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4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0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3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4"/>
          <p:cNvSpPr txBox="1">
            <a:spLocks noGrp="1"/>
          </p:cNvSpPr>
          <p:nvPr>
            <p:ph type="body" idx="1"/>
          </p:nvPr>
        </p:nvSpPr>
        <p:spPr>
          <a:xfrm>
            <a:off x="5183188" y="98743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44"/>
          <p:cNvSpPr txBox="1">
            <a:spLocks noGrp="1"/>
          </p:cNvSpPr>
          <p:nvPr>
            <p:ph type="body" idx="2"/>
          </p:nvPr>
        </p:nvSpPr>
        <p:spPr>
          <a:xfrm>
            <a:off x="839788" y="2057403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9pPr>
          </a:lstStyle>
          <a:p/>
        </p:txBody>
      </p:sp>
      <p:sp>
        <p:nvSpPr>
          <p:cNvPr id="71" name="Google Shape;71;p4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4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4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5"/>
          <p:cNvSpPr>
            <a:spLocks noGrp="1"/>
          </p:cNvSpPr>
          <p:nvPr>
            <p:ph type="pic" idx="2"/>
          </p:nvPr>
        </p:nvSpPr>
        <p:spPr>
          <a:xfrm>
            <a:off x="5183188" y="98743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45"/>
          <p:cNvSpPr txBox="1">
            <a:spLocks noGrp="1"/>
          </p:cNvSpPr>
          <p:nvPr>
            <p:ph type="body" idx="1"/>
          </p:nvPr>
        </p:nvSpPr>
        <p:spPr>
          <a:xfrm>
            <a:off x="839788" y="2057403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9pPr>
          </a:lstStyle>
          <a:p/>
        </p:txBody>
      </p:sp>
      <p:sp>
        <p:nvSpPr>
          <p:cNvPr id="78" name="Google Shape;78;p4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6"/>
          <p:cNvSpPr txBox="1">
            <a:spLocks noGrp="1"/>
          </p:cNvSpPr>
          <p:nvPr>
            <p:ph type="body" idx="1"/>
          </p:nvPr>
        </p:nvSpPr>
        <p:spPr>
          <a:xfrm rot="5400000">
            <a:off x="3920333" y="-1256507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4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6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7"/>
          <p:cNvSpPr txBox="1">
            <a:spLocks noGrp="1"/>
          </p:cNvSpPr>
          <p:nvPr>
            <p:ph type="title"/>
          </p:nvPr>
        </p:nvSpPr>
        <p:spPr>
          <a:xfrm rot="5400000">
            <a:off x="7133442" y="1956595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7"/>
          <p:cNvSpPr txBox="1">
            <a:spLocks noGrp="1"/>
          </p:cNvSpPr>
          <p:nvPr>
            <p:ph type="body" idx="1"/>
          </p:nvPr>
        </p:nvSpPr>
        <p:spPr>
          <a:xfrm rot="5400000">
            <a:off x="1799442" y="-596106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47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7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" name="Google Shape;11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3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3" name="Google Shape;13;p3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4" name="Google Shape;14;p3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sz="15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055" y="375920"/>
            <a:ext cx="11945620" cy="858520"/>
          </a:xfrm>
        </p:spPr>
        <p:txBody>
          <a:bodyPr>
            <a:normAutofit/>
          </a:bodyPr>
          <a:lstStyle/>
          <a:p>
            <a:r>
              <a:rPr lang="en-US" altLang="en-US" b="1">
                <a:solidFill>
                  <a:schemeClr val="accent1"/>
                </a:solidFill>
              </a:rPr>
              <a:t>Project: Edubot: AI-Powered Learning Assistant for School Students</a:t>
            </a:r>
            <a:endParaRPr lang="en-US" altLang="en-US" b="1">
              <a:solidFill>
                <a:schemeClr val="accent1"/>
              </a:solidFill>
            </a:endParaRPr>
          </a:p>
        </p:txBody>
      </p:sp>
      <p:sp>
        <p:nvSpPr>
          <p:cNvPr id="4" name="Google Shape;98;p2"/>
          <p:cNvSpPr txBox="1"/>
          <p:nvPr/>
        </p:nvSpPr>
        <p:spPr>
          <a:xfrm>
            <a:off x="316865" y="5953125"/>
            <a:ext cx="4243705" cy="8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NAME- ANINDITA SAHA</a:t>
            </a:r>
            <a:endParaRPr lang="en-IN" sz="24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24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5" name="Google Shape;99;p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086508" y="11637873"/>
            <a:ext cx="158226" cy="163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360DigiTMG Reviews - 52 Reviews of 360digitmg.com | Sitejabb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545" y="5952931"/>
            <a:ext cx="2277039" cy="8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Placeholder 6"/>
          <p:cNvPicPr>
            <a:picLocks noChangeAspect="1"/>
          </p:cNvPicPr>
          <p:nvPr>
            <p:ph type="pic" idx="2"/>
          </p:nvPr>
        </p:nvPicPr>
        <p:blipFill>
          <a:blip r:embed="rId3"/>
          <a:stretch>
            <a:fillRect/>
          </a:stretch>
        </p:blipFill>
        <p:spPr>
          <a:xfrm>
            <a:off x="-635" y="1474470"/>
            <a:ext cx="12191365" cy="53828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61925" y="6183630"/>
            <a:ext cx="4089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>
                <a:solidFill>
                  <a:schemeClr val="bg1"/>
                </a:solidFill>
              </a:rPr>
              <a:t>NAME- ANINDITA SAHA</a:t>
            </a:r>
            <a:endParaRPr lang="en-IN" alt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6136"/>
            <a:ext cx="10515600" cy="518795"/>
          </a:xfrm>
        </p:spPr>
        <p:txBody>
          <a:bodyPr/>
          <a:p>
            <a:pPr algn="ctr"/>
            <a:r>
              <a:rPr lang="en-US" altLang="en-US" b="1"/>
              <a:t>Query Logging &amp; Database Integration</a:t>
            </a:r>
            <a:endParaRPr lang="en-US" altLang="en-US" b="1"/>
          </a:p>
        </p:txBody>
      </p:sp>
      <p:sp>
        <p:nvSpPr>
          <p:cNvPr id="3" name="Text Box 2"/>
          <p:cNvSpPr txBox="1"/>
          <p:nvPr/>
        </p:nvSpPr>
        <p:spPr>
          <a:xfrm>
            <a:off x="488315" y="1149985"/>
            <a:ext cx="10942955" cy="40468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000" b="1">
                <a:latin typeface="Times New Roman" panose="02020603050405020304" charset="0"/>
                <a:cs typeface="Times New Roman" panose="02020603050405020304" charset="0"/>
              </a:rPr>
              <a:t>Content:</a:t>
            </a:r>
            <a:endParaRPr lang="en-US" altLang="en-US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/>
          </a:p>
          <a:p>
            <a:r>
              <a:rPr lang="en-US" altLang="en-US" sz="1600" b="1"/>
              <a:t>Purpose:</a:t>
            </a:r>
            <a:r>
              <a:rPr lang="en-US" altLang="en-US"/>
              <a:t> </a:t>
            </a:r>
            <a:r>
              <a:rPr lang="en-US" altLang="en-US" sz="1600"/>
              <a:t>Automatically store each student’s question into a MySQL database to monitor usage, improve responses, and perform further analysis.</a:t>
            </a:r>
            <a:endParaRPr lang="en-US" altLang="en-US" sz="1600"/>
          </a:p>
          <a:p>
            <a:endParaRPr lang="en-US" altLang="en-US"/>
          </a:p>
          <a:p>
            <a:r>
              <a:rPr lang="en-US" altLang="en-US" sz="2000" b="1">
                <a:latin typeface="Times New Roman" panose="02020603050405020304" charset="0"/>
                <a:cs typeface="Times New Roman" panose="02020603050405020304" charset="0"/>
              </a:rPr>
              <a:t>Integration:</a:t>
            </a:r>
            <a:endParaRPr lang="en-US" altLang="en-US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/>
          </a:p>
          <a:p>
            <a:r>
              <a:rPr lang="en-US" altLang="en-US" sz="1600"/>
              <a:t>Captured user queries in real-time via Streamlit input.</a:t>
            </a:r>
            <a:endParaRPr lang="en-US" altLang="en-US" sz="1600"/>
          </a:p>
          <a:p>
            <a:r>
              <a:rPr lang="en-US" altLang="en-US" sz="1600"/>
              <a:t>Stored query text, timestamp, and top-matched chapters into MySQL.</a:t>
            </a:r>
            <a:endParaRPr lang="en-US" altLang="en-US" sz="1600"/>
          </a:p>
          <a:p>
            <a:endParaRPr lang="en-US" altLang="en-US" sz="1600"/>
          </a:p>
          <a:p>
            <a:r>
              <a:rPr lang="en-US" altLang="en-US" sz="2000" b="1">
                <a:latin typeface="Times New Roman" panose="02020603050405020304" charset="0"/>
                <a:cs typeface="Times New Roman" panose="02020603050405020304" charset="0"/>
              </a:rPr>
              <a:t>Benefits:</a:t>
            </a:r>
            <a:endParaRPr lang="en-US" altLang="en-US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/>
          </a:p>
          <a:p>
            <a:r>
              <a:rPr lang="en-US" altLang="en-US" sz="1600"/>
              <a:t>Understand frequently asked questions</a:t>
            </a:r>
            <a:endParaRPr lang="en-US" altLang="en-US" sz="1600"/>
          </a:p>
          <a:p>
            <a:r>
              <a:rPr lang="en-US" altLang="en-US" sz="1600"/>
              <a:t>Identify content gaps or confusing topics</a:t>
            </a:r>
            <a:endParaRPr lang="en-US" altLang="en-US" sz="1600"/>
          </a:p>
          <a:p>
            <a:r>
              <a:rPr lang="en-US" altLang="en-US" sz="1600"/>
              <a:t>Enable future chatbot improvements and dashboard analytics</a:t>
            </a:r>
            <a:endParaRPr lang="en-US" altLang="en-US"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Placeholder 6"/>
          <p:cNvPicPr>
            <a:picLocks noChangeAspect="1"/>
          </p:cNvPicPr>
          <p:nvPr>
            <p:ph type="pic" idx="2"/>
          </p:nvPr>
        </p:nvPicPr>
        <p:blipFill>
          <a:blip r:embed="rId1"/>
          <a:srcRect l="3245"/>
          <a:stretch>
            <a:fillRect/>
          </a:stretch>
        </p:blipFill>
        <p:spPr>
          <a:xfrm>
            <a:off x="646430" y="542290"/>
            <a:ext cx="10899140" cy="61372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>
            <a:spLocks noGrp="1"/>
          </p:cNvSpPr>
          <p:nvPr>
            <p:ph type="title"/>
          </p:nvPr>
        </p:nvSpPr>
        <p:spPr>
          <a:xfrm>
            <a:off x="106045" y="191770"/>
            <a:ext cx="11651615" cy="53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 panose="02040502050405020303"/>
              <a:buNone/>
            </a:pPr>
            <a:r>
              <a:rPr lang="en-US" sz="32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Data Visualization </a:t>
            </a:r>
            <a:endParaRPr lang="en-US" sz="32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25" name="Google Shape;325;p32"/>
          <p:cNvSpPr txBox="1"/>
          <p:nvPr/>
        </p:nvSpPr>
        <p:spPr>
          <a:xfrm>
            <a:off x="666750" y="135255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6" name="Google Shape;326;p32"/>
          <p:cNvSpPr txBox="1"/>
          <p:nvPr/>
        </p:nvSpPr>
        <p:spPr>
          <a:xfrm>
            <a:off x="287350" y="1245175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" name="Picture 2" descr="360DigiTMG Reviews - 52 Reviews of 360digitmg.com | Sitejabb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545" y="5952931"/>
            <a:ext cx="2277039" cy="8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Placeholder 1"/>
          <p:cNvPicPr>
            <a:picLocks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1609725" y="724535"/>
            <a:ext cx="8971915" cy="39973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10540" y="5110480"/>
            <a:ext cx="1081151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800" b="1">
                <a:latin typeface="Times New Roman" panose="02020603050405020304" charset="0"/>
                <a:cs typeface="Times New Roman" panose="02020603050405020304" charset="0"/>
              </a:rPr>
              <a:t>Conclusion</a:t>
            </a:r>
            <a:r>
              <a:rPr lang="en-IN" altLang="en-US" sz="1800" b="1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US" sz="18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1600"/>
              <a:t>Edubot offers an engaging, syllabus-restricted AI tutor for students. By combining NLP, vector search, and generative AI, it enhances both the teaching experience and student understanding.</a:t>
            </a:r>
            <a:endParaRPr lang="en-US" altLang="en-US"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2629535" y="212090"/>
            <a:ext cx="5143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800" b="1">
                <a:latin typeface="Times New Roman" panose="02020603050405020304" charset="0"/>
                <a:cs typeface="Times New Roman" panose="02020603050405020304" charset="0"/>
              </a:rPr>
              <a:t>VIDEO</a:t>
            </a:r>
            <a:endParaRPr lang="en-IN" alt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Streamlit - Personal - Microsoft​ Edge 2025-04-17 20-54-32">
            <a:hlinkClick r:id="" action="ppaction://media"/>
          </p:cNvPr>
          <p:cNvPicPr>
            <a:picLocks noChangeAspect="1"/>
          </p:cNvPicPr>
          <p:nvPr>
            <p:ph type="pic" idx="2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22630" y="734695"/>
            <a:ext cx="10633075" cy="5363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0" name="Google Shape;490;p60"/>
          <p:cNvCxnSpPr/>
          <p:nvPr/>
        </p:nvCxnSpPr>
        <p:spPr>
          <a:xfrm>
            <a:off x="0" y="6464596"/>
            <a:ext cx="9597656" cy="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91" name="Google Shape;491;p60" descr="Attitudes 2 Animal Cognition Survey – The Anthrozoologist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110415" y="272435"/>
            <a:ext cx="5971172" cy="5971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360DigiTMG Reviews - 52 Reviews of 360digitmg.com | Sitejabb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552" y="5952931"/>
            <a:ext cx="2277039" cy="8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3a8d4be09_2_92"/>
          <p:cNvSpPr txBox="1">
            <a:spLocks noGrp="1"/>
          </p:cNvSpPr>
          <p:nvPr>
            <p:ph type="title"/>
          </p:nvPr>
        </p:nvSpPr>
        <p:spPr>
          <a:xfrm>
            <a:off x="228600" y="191607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 panose="02040502050405020303"/>
              <a:buNone/>
            </a:pPr>
            <a:r>
              <a:rPr lang="en-US" sz="32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Project Overview and Scope</a:t>
            </a:r>
            <a:endParaRPr sz="3200"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48" name="Google Shape;148;gf3a8d4be09_2_92"/>
          <p:cNvSpPr txBox="1">
            <a:spLocks noGrp="1"/>
          </p:cNvSpPr>
          <p:nvPr>
            <p:ph type="sldNum" idx="12"/>
          </p:nvPr>
        </p:nvSpPr>
        <p:spPr>
          <a:xfrm>
            <a:off x="11639549" y="6350003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50" name="Google Shape;150;gf3a8d4be09_2_92"/>
          <p:cNvSpPr txBox="1"/>
          <p:nvPr/>
        </p:nvSpPr>
        <p:spPr>
          <a:xfrm>
            <a:off x="4099475" y="1187700"/>
            <a:ext cx="216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1" name="Google Shape;151;gf3a8d4be09_2_92"/>
          <p:cNvSpPr txBox="1"/>
          <p:nvPr/>
        </p:nvSpPr>
        <p:spPr>
          <a:xfrm>
            <a:off x="6053425" y="2493975"/>
            <a:ext cx="34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2" name="Google Shape;152;gf3a8d4be09_2_92"/>
          <p:cNvSpPr txBox="1"/>
          <p:nvPr/>
        </p:nvSpPr>
        <p:spPr>
          <a:xfrm>
            <a:off x="5938500" y="3792975"/>
            <a:ext cx="3275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" name="Google Shape;153;gf3a8d4be09_2_92"/>
          <p:cNvSpPr txBox="1"/>
          <p:nvPr/>
        </p:nvSpPr>
        <p:spPr>
          <a:xfrm>
            <a:off x="-1091900" y="2720225"/>
            <a:ext cx="388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" name="Picture 2" descr="360DigiTMG Reviews - 52 Reviews of 360digitmg.com | Sitejabb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545" y="5952931"/>
            <a:ext cx="2277039" cy="8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228600" y="1367790"/>
            <a:ext cx="10735945" cy="2968625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zh-CN" sz="2000" b="1"/>
              <a:t>Develop an AI-powered chatbot that answers NCERT-based Class 10 Science queries.</a:t>
            </a:r>
            <a:endParaRPr lang="en-US" altLang="zh-CN" sz="2000" b="1"/>
          </a:p>
          <a:p>
            <a:endParaRPr lang="en-US" altLang="zh-CN" sz="2000" b="1"/>
          </a:p>
          <a:p>
            <a:pPr algn="just"/>
            <a:r>
              <a:rPr lang="en-US" altLang="zh-CN" sz="1800" b="1"/>
              <a:t>Scope:</a:t>
            </a:r>
            <a:endParaRPr lang="en-US" altLang="zh-CN" sz="1800" b="1"/>
          </a:p>
          <a:p>
            <a:pPr algn="just"/>
            <a:endParaRPr lang="en-US" altLang="zh-CN" sz="1800" b="1"/>
          </a:p>
          <a:p>
            <a:pPr algn="just">
              <a:buFont typeface="Arial" panose="020B0604020202020204"/>
              <a:buChar char="•"/>
            </a:pPr>
            <a:r>
              <a:rPr lang="en-US" altLang="zh-CN" sz="1800"/>
              <a:t>Extract and preprocess syllabus content</a:t>
            </a:r>
            <a:endParaRPr lang="en-US" altLang="zh-CN" sz="1800"/>
          </a:p>
          <a:p>
            <a:pPr algn="just">
              <a:buFont typeface="Arial" panose="020B0604020202020204"/>
              <a:buChar char="•"/>
            </a:pPr>
            <a:r>
              <a:rPr lang="en-US" altLang="zh-CN" sz="1800"/>
              <a:t>Use AI to answer questions within the academic boundary</a:t>
            </a:r>
            <a:endParaRPr lang="en-US" altLang="zh-CN" sz="1800"/>
          </a:p>
          <a:p>
            <a:pPr algn="just">
              <a:buFont typeface="Arial" panose="020B0604020202020204"/>
              <a:buChar char="•"/>
            </a:pPr>
            <a:r>
              <a:rPr lang="en-US" altLang="zh-CN" sz="1800"/>
              <a:t>Deploy an interactive chatbot UI</a:t>
            </a:r>
            <a:endParaRPr lang="en-US" altLang="zh-CN"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3a8d4be09_2_180"/>
          <p:cNvSpPr txBox="1">
            <a:spLocks noGrp="1"/>
          </p:cNvSpPr>
          <p:nvPr>
            <p:ph type="title"/>
          </p:nvPr>
        </p:nvSpPr>
        <p:spPr>
          <a:xfrm>
            <a:off x="163275" y="170180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 panose="02040502050405020303"/>
              <a:buNone/>
            </a:pPr>
            <a:r>
              <a:rPr lang="en-US" sz="32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Contents</a:t>
            </a:r>
            <a:endParaRPr sz="32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40" name="Google Shape;140;gf3a8d4be09_2_180"/>
          <p:cNvSpPr txBox="1">
            <a:spLocks noGrp="1"/>
          </p:cNvSpPr>
          <p:nvPr>
            <p:ph type="sldNum" idx="12"/>
          </p:nvPr>
        </p:nvSpPr>
        <p:spPr>
          <a:xfrm>
            <a:off x="11639549" y="6350003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42" name="Google Shape;142;gf3a8d4be09_2_180"/>
          <p:cNvSpPr txBox="1"/>
          <p:nvPr/>
        </p:nvSpPr>
        <p:spPr>
          <a:xfrm>
            <a:off x="244475" y="883285"/>
            <a:ext cx="11033760" cy="587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Business </a:t>
            </a:r>
            <a:r>
              <a:rPr lang="en-US" sz="2400" b="1" dirty="0" smtClean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Objective</a:t>
            </a:r>
            <a:r>
              <a:rPr lang="en-IN" altLang="en-US" sz="2400" b="1" dirty="0" smtClean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endParaRPr lang="en-IN" altLang="en-US" sz="2400" b="1" dirty="0" smtClean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r>
              <a:rPr lang="en-US" altLang="en-US" sz="20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Maximize student engagement</a:t>
            </a:r>
            <a:endParaRPr lang="en-US" altLang="en-US" sz="20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anose="05000000000000000000" charset="0"/>
              <a:buNone/>
            </a:pPr>
            <a:r>
              <a:rPr lang="en-US" altLang="en-US" sz="20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Improve learning efficiency through instant answers and explanations</a:t>
            </a:r>
            <a:endParaRPr lang="en-US" altLang="en-US" sz="18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endParaRPr lang="en-US" altLang="en-US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Business Constraints</a:t>
            </a:r>
            <a:r>
              <a:rPr lang="en-IN" altLang="en-US" sz="2400" b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endParaRPr lang="en-US" sz="2400" b="1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r>
              <a:rPr lang="en-US" altLang="en-US" sz="20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Ensure chatbot restricts responses strictly to the NCERT syllabus</a:t>
            </a:r>
            <a:endParaRPr lang="en-US" altLang="en-US" sz="20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r>
              <a:rPr lang="en-US" altLang="en-US" sz="20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Avoid off-topic or general knowledge answers</a:t>
            </a:r>
            <a:endParaRPr lang="en-US" altLang="en-US" sz="20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endParaRPr lang="en-US" altLang="en-US" sz="18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r>
              <a:rPr lang="en-US" sz="24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Business Problem</a:t>
            </a:r>
            <a:r>
              <a:rPr lang="en-IN" altLang="en-US" sz="24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endParaRPr lang="en-IN" altLang="en-US" sz="2400"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r>
              <a:rPr lang="en-US" altLang="zh-CN" sz="2000" u="sng">
                <a:latin typeface="Times New Roman" panose="02020603050405020304" charset="0"/>
                <a:cs typeface="Times New Roman" panose="02020603050405020304" charset="0"/>
                <a:sym typeface="+mn-ea"/>
              </a:rPr>
              <a:t>Traditional learning methods often fail to engage students effectively, leading to:</a:t>
            </a:r>
            <a:endParaRPr lang="en-US" altLang="zh-CN" sz="2000" u="sng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Reduced interest in subjects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Lack of personalized learning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Difficulty understanding complex concepts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r>
              <a:rPr lang="en-US" altLang="zh-CN" sz="18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Need: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Schools require an AI-powered interactive solution that ensures responses remain syllabus-based.</a:t>
            </a:r>
            <a:endParaRPr lang="en-US" altLang="zh-CN" sz="1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endParaRPr lang="en-US" altLang="zh-CN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r>
              <a:rPr lang="en-US" altLang="zh-CN" sz="18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Economic Success:</a:t>
            </a:r>
            <a:endParaRPr lang="en-US" altLang="zh-CN" sz="18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r>
              <a:rPr lang="en-US" altLang="zh-CN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Affordable development and maintenance aligned with school budgets</a:t>
            </a:r>
            <a:endParaRPr lang="en-US" altLang="zh-CN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endParaRPr lang="en-US" altLang="en-US" sz="18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endParaRPr lang="en-US" altLang="en-US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Char char="●"/>
            </a:pPr>
            <a:endParaRPr lang="en-US" altLang="en-US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6" name="Picture 2" descr="360DigiTMG Reviews - 52 Reviews of 360digitmg.com | Sitejabb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110" y="5945834"/>
            <a:ext cx="2277039" cy="8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6159"/>
            <a:ext cx="10515600" cy="518795"/>
          </a:xfrm>
        </p:spPr>
        <p:txBody>
          <a:bodyPr/>
          <a:p>
            <a:pPr algn="ctr"/>
            <a:r>
              <a:rPr lang="en-IN" altLang="en-US" b="1"/>
              <a:t>Contents</a:t>
            </a:r>
            <a:endParaRPr lang="en-IN" altLang="en-US" b="1"/>
          </a:p>
        </p:txBody>
      </p:sp>
      <p:sp>
        <p:nvSpPr>
          <p:cNvPr id="3" name="Text Box 2"/>
          <p:cNvSpPr txBox="1"/>
          <p:nvPr/>
        </p:nvSpPr>
        <p:spPr>
          <a:xfrm>
            <a:off x="318135" y="1132840"/>
            <a:ext cx="8200390" cy="2111375"/>
          </a:xfrm>
          <a:prstGeom prst="rect">
            <a:avLst/>
          </a:prstGeom>
        </p:spPr>
        <p:txBody>
          <a:bodyPr>
            <a:noAutofit/>
          </a:bodyPr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Data Collection</a:t>
            </a:r>
            <a:r>
              <a:rPr lang="en-IN" altLang="en-US" sz="2400" b="1" dirty="0" smtClean="0">
                <a:solidFill>
                  <a:schemeClr val="dk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:</a:t>
            </a:r>
            <a:endParaRPr lang="en-US" sz="2400" b="1" dirty="0" smtClean="0">
              <a:solidFill>
                <a:schemeClr val="dk1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r>
              <a:rPr lang="en-US" altLang="en-US" sz="2000" dirty="0">
                <a:solidFill>
                  <a:schemeClr val="dk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Source: NCERT Class 10 Science chapter-wise PDFs</a:t>
            </a:r>
            <a:endParaRPr lang="en-US" altLang="en-US" sz="2000" dirty="0">
              <a:solidFill>
                <a:schemeClr val="dk1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r>
              <a:rPr lang="en-US" altLang="en-US" sz="2000" dirty="0">
                <a:solidFill>
                  <a:schemeClr val="dk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Text extracted using PyMuPDF (fitz)</a:t>
            </a:r>
            <a:endParaRPr lang="en-US" altLang="en-US" sz="2000" dirty="0">
              <a:solidFill>
                <a:schemeClr val="dk1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r>
              <a:rPr lang="en-US" altLang="en-US" sz="2000" dirty="0">
                <a:solidFill>
                  <a:schemeClr val="dk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Images extracted and saved as PNGs from each PDF page</a:t>
            </a:r>
            <a:endParaRPr lang="en-US" altLang="en-US" sz="2000" dirty="0">
              <a:solidFill>
                <a:schemeClr val="dk1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endParaRPr lang="en-US" sz="2000" dirty="0" smtClean="0">
              <a:solidFill>
                <a:schemeClr val="dk1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Exploratory </a:t>
            </a:r>
            <a:r>
              <a:rPr lang="en-US" sz="2400" b="1" dirty="0">
                <a:solidFill>
                  <a:schemeClr val="dk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Data Analysis</a:t>
            </a:r>
            <a:r>
              <a:rPr lang="en-IN" altLang="en-US" sz="2400" b="1" dirty="0">
                <a:solidFill>
                  <a:schemeClr val="dk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:</a:t>
            </a:r>
            <a:endParaRPr lang="en-US" sz="2400" b="1" dirty="0">
              <a:solidFill>
                <a:schemeClr val="dk1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r>
              <a:rPr lang="en-US" altLang="en-US" sz="2000" dirty="0">
                <a:solidFill>
                  <a:schemeClr val="dk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Analyzed frequency of scientific terms</a:t>
            </a:r>
            <a:endParaRPr lang="en-US" altLang="en-US" sz="2000" dirty="0">
              <a:solidFill>
                <a:schemeClr val="dk1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r>
              <a:rPr lang="en-US" altLang="en-US" sz="2000" dirty="0">
                <a:solidFill>
                  <a:schemeClr val="dk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Explored word distributions across chapters</a:t>
            </a:r>
            <a:endParaRPr lang="en-US" altLang="en-US" sz="2000" dirty="0">
              <a:solidFill>
                <a:schemeClr val="dk1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r>
              <a:rPr lang="en-US" altLang="en-US" sz="2000" dirty="0">
                <a:solidFill>
                  <a:schemeClr val="dk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Checked for data completeness and imbalance</a:t>
            </a:r>
            <a:endParaRPr lang="en-US" altLang="en-US" sz="2000" dirty="0">
              <a:solidFill>
                <a:schemeClr val="dk1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indent="0">
              <a:buFont typeface="Arial" panose="020B0604020202020204"/>
              <a:buNone/>
            </a:pP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18135" y="4088765"/>
            <a:ext cx="7268845" cy="1346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Success Criteria</a:t>
            </a:r>
            <a:r>
              <a:rPr lang="en-IN" alt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Business Success: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/>
              <a:buNone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Increased academic engagement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/>
              <a:buNone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Better academic performance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6159"/>
            <a:ext cx="10515600" cy="518795"/>
          </a:xfrm>
        </p:spPr>
        <p:txBody>
          <a:bodyPr/>
          <a:p>
            <a:pPr algn="ctr"/>
            <a:r>
              <a:rPr lang="en-US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Project </a:t>
            </a:r>
            <a:r>
              <a:rPr lang="en-US" b="1"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Architecture</a:t>
            </a:r>
            <a:endParaRPr lang="en-US" b="1"/>
          </a:p>
        </p:txBody>
      </p:sp>
      <p:sp>
        <p:nvSpPr>
          <p:cNvPr id="3" name="Text Box 2"/>
          <p:cNvSpPr txBox="1"/>
          <p:nvPr/>
        </p:nvSpPr>
        <p:spPr>
          <a:xfrm>
            <a:off x="588010" y="1543685"/>
            <a:ext cx="950341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683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Data Collection from NCERT PDFs</a:t>
            </a:r>
            <a:endParaRPr lang="en-US" altLang="en-US" sz="2000" dirty="0" smtClean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Char char="●"/>
            </a:pPr>
            <a:endParaRPr lang="en-US" altLang="en-US" sz="2000" dirty="0" smtClean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683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Text and Image Extraction</a:t>
            </a:r>
            <a:endParaRPr lang="en-US" altLang="en-US" sz="2000" dirty="0" smtClean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Char char="●"/>
            </a:pPr>
            <a:endParaRPr lang="en-US" altLang="en-US" sz="2000" dirty="0" smtClean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683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Data Preprocessing</a:t>
            </a:r>
            <a:endParaRPr lang="en-US" altLang="en-US" sz="2000" dirty="0" smtClean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Char char="●"/>
            </a:pPr>
            <a:endParaRPr lang="en-US" altLang="en-US" sz="2000" dirty="0" smtClean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683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Embedding &amp; Vector Storage using FAISS</a:t>
            </a:r>
            <a:endParaRPr lang="en-US" altLang="en-US" sz="2000" dirty="0" smtClean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Char char="●"/>
            </a:pPr>
            <a:endParaRPr lang="en-US" altLang="en-US" sz="2000" dirty="0" smtClean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683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Integration with Gemini for contextual answering</a:t>
            </a:r>
            <a:endParaRPr lang="en-US" altLang="en-US" sz="2000" dirty="0" smtClean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Char char="●"/>
            </a:pPr>
            <a:endParaRPr lang="en-US" altLang="en-US" sz="2000" dirty="0" smtClean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683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Chatbot Deployment using Streamlit</a:t>
            </a:r>
            <a:endParaRPr lang="en-US" altLang="en-US" sz="2000" dirty="0" smtClean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 panose="02020603050405020304"/>
              <a:buNone/>
            </a:pPr>
            <a:endParaRPr lang="en-US" altLang="en-US" sz="2000" dirty="0" smtClean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887720" y="513207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6420485" y="1543685"/>
            <a:ext cx="42805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"/>
          <p:cNvSpPr txBox="1">
            <a:spLocks noGrp="1"/>
          </p:cNvSpPr>
          <p:nvPr>
            <p:ph type="title"/>
          </p:nvPr>
        </p:nvSpPr>
        <p:spPr>
          <a:xfrm>
            <a:off x="0" y="177790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 panose="02040502050405020303"/>
              <a:buNone/>
            </a:pPr>
            <a:r>
              <a:rPr lang="en-US" sz="32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Data Dictionary </a:t>
            </a:r>
            <a:endParaRPr sz="32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4" name="Picture 2" descr="360DigiTMG Reviews - 52 Reviews of 360digitmg.com | Sitejabb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919" y="5896947"/>
            <a:ext cx="2277039" cy="8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/>
          <p:nvPr>
            <p:custDataLst>
              <p:tags r:id="rId2"/>
            </p:custDataLst>
          </p:nvPr>
        </p:nvGraphicFramePr>
        <p:xfrm>
          <a:off x="891540" y="1412875"/>
          <a:ext cx="9991090" cy="3890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5545"/>
                <a:gridCol w="4995545"/>
              </a:tblGrid>
              <a:tr h="5372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Feature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Description</a:t>
                      </a:r>
                      <a:endParaRPr lang="en-IN" altLang="en-US"/>
                    </a:p>
                  </a:txBody>
                  <a:tcPr/>
                </a:tc>
              </a:tr>
              <a:tr h="6699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Chapter Name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Title of the Chapter</a:t>
                      </a:r>
                      <a:endParaRPr lang="en-IN" altLang="en-US"/>
                    </a:p>
                  </a:txBody>
                  <a:tcPr/>
                </a:tc>
              </a:tr>
              <a:tr h="670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Raw Text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Unprocessed text extracted from PDFs</a:t>
                      </a:r>
                      <a:endParaRPr lang="en-IN" altLang="en-US"/>
                    </a:p>
                  </a:txBody>
                  <a:tcPr/>
                </a:tc>
              </a:tr>
              <a:tr h="6711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Cleaned Text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Preprocessed, lowercased, stopword-removed</a:t>
                      </a:r>
                      <a:endParaRPr lang="en-IN" altLang="en-US"/>
                    </a:p>
                  </a:txBody>
                  <a:tcPr/>
                </a:tc>
              </a:tr>
              <a:tr h="670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Embeddings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Vector representations using spaCy</a:t>
                      </a:r>
                      <a:endParaRPr lang="en-IN" altLang="en-US"/>
                    </a:p>
                  </a:txBody>
                  <a:tcPr/>
                </a:tc>
              </a:tr>
              <a:tr h="670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Images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Diagrams/images extracted from PDFs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>
            <a:spLocks noGrp="1"/>
          </p:cNvSpPr>
          <p:nvPr>
            <p:ph type="title"/>
          </p:nvPr>
        </p:nvSpPr>
        <p:spPr>
          <a:xfrm>
            <a:off x="228600" y="177790"/>
            <a:ext cx="10515600" cy="53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 panose="02040502050405020303"/>
              <a:buNone/>
            </a:pPr>
            <a:r>
              <a:rPr lang="en-US" sz="32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Data Preprocessing</a:t>
            </a:r>
            <a:endParaRPr lang="en-US" sz="32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07" name="Google Shape;307;p30"/>
          <p:cNvSpPr txBox="1"/>
          <p:nvPr/>
        </p:nvSpPr>
        <p:spPr>
          <a:xfrm>
            <a:off x="876300" y="142875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" name="Picture 2" descr="360DigiTMG Reviews - 52 Reviews of 360digitmg.com | Sitejabb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545" y="5952931"/>
            <a:ext cx="2277039" cy="8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701040" y="1428750"/>
            <a:ext cx="10229215" cy="43103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Converted text to lowercase</a:t>
            </a: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Removed special characters and punctuation</a:t>
            </a: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Tokenized using NLTK</a:t>
            </a: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Removed stopwords</a:t>
            </a: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Performed lemmatization and stemming (with spaCy)</a:t>
            </a: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Converted to dense embeddings using en_core_web_lg</a:t>
            </a: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 txBox="1">
            <a:spLocks noGrp="1"/>
          </p:cNvSpPr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 panose="02040502050405020303"/>
              <a:buNone/>
            </a:pPr>
            <a:r>
              <a:rPr lang="en-US" sz="32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Exploratory Data Analysis [EDA]</a:t>
            </a:r>
            <a:endParaRPr sz="32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4" name="Google Shape;264;p25"/>
          <p:cNvSpPr txBox="1">
            <a:spLocks noGrp="1"/>
          </p:cNvSpPr>
          <p:nvPr>
            <p:ph type="sldNum" idx="12"/>
          </p:nvPr>
        </p:nvSpPr>
        <p:spPr>
          <a:xfrm>
            <a:off x="11639552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66" name="Google Shape;266;p25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6389370" y="1814195"/>
            <a:ext cx="4751705" cy="233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Science content is rich in terminology; ideal for keyword-based vector search</a:t>
            </a:r>
            <a:endParaRPr lang="en-US" altLang="en-US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Embedding-based chapter retrieval increases relevance and accuracy</a:t>
            </a:r>
            <a:endParaRPr lang="en-US" altLang="en-US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Image extraction supports visual learners and enhances interactivity</a:t>
            </a:r>
            <a:endParaRPr lang="en-US" altLang="en-US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4686300" y="4057650"/>
            <a:ext cx="754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" name="Picture 2" descr="360DigiTMG Reviews - 52 Reviews of 360digitmg.com | Sitejabb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545" y="5952931"/>
            <a:ext cx="2277039" cy="8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59838" y="1181100"/>
            <a:ext cx="5374433" cy="47718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6187475" y="1181100"/>
            <a:ext cx="5374433" cy="47718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59838" y="1181100"/>
            <a:ext cx="5374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Statistical Insights</a:t>
            </a:r>
            <a:endParaRPr lang="en-IN" b="1" u="sng" dirty="0"/>
          </a:p>
        </p:txBody>
      </p:sp>
      <p:sp>
        <p:nvSpPr>
          <p:cNvPr id="14" name="TextBox 13"/>
          <p:cNvSpPr txBox="1"/>
          <p:nvPr/>
        </p:nvSpPr>
        <p:spPr>
          <a:xfrm>
            <a:off x="6187475" y="1175021"/>
            <a:ext cx="5374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Business Insights</a:t>
            </a:r>
            <a:endParaRPr lang="en-IN" b="1" u="sng" dirty="0"/>
          </a:p>
        </p:txBody>
      </p:sp>
      <p:sp>
        <p:nvSpPr>
          <p:cNvPr id="4" name="Text Box 3"/>
          <p:cNvSpPr txBox="1"/>
          <p:nvPr/>
        </p:nvSpPr>
        <p:spPr>
          <a:xfrm>
            <a:off x="1040765" y="1814195"/>
            <a:ext cx="4064000" cy="3020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Most frequent words: energy, reaction, force, etc.</a:t>
            </a:r>
            <a:endParaRPr lang="en-US" altLang="en-US"/>
          </a:p>
          <a:p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Chapter with highest vocabulary density: ‘Life Processes’</a:t>
            </a:r>
            <a:endParaRPr lang="en-US" altLang="en-US"/>
          </a:p>
          <a:p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Chapter with maximum image references: ‘Sources of Energy’</a:t>
            </a:r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6136"/>
            <a:ext cx="10515600" cy="518795"/>
          </a:xfrm>
        </p:spPr>
        <p:txBody>
          <a:bodyPr/>
          <a:p>
            <a:pPr algn="ctr"/>
            <a:r>
              <a:rPr lang="en-IN" altLang="en-US" b="1"/>
              <a:t>Deployment</a:t>
            </a:r>
            <a:endParaRPr lang="en-IN" altLang="en-US" b="1"/>
          </a:p>
        </p:txBody>
      </p:sp>
      <p:sp>
        <p:nvSpPr>
          <p:cNvPr id="3" name="Text Box 2"/>
          <p:cNvSpPr txBox="1"/>
          <p:nvPr/>
        </p:nvSpPr>
        <p:spPr>
          <a:xfrm>
            <a:off x="1223645" y="1576070"/>
            <a:ext cx="8578850" cy="1737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FAISS used for fast similarity search of embeddings</a:t>
            </a: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Gemini API used for natural language responses</a:t>
            </a: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Streamlit used to create interactive UI with text input and image display</a:t>
            </a: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786*306"/>
  <p:tag name="TABLE_ENDDRAG_RECT" val="70*111*786*306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3378</Words>
  <Application>WPS Slides</Application>
  <PresentationFormat>Widescreen</PresentationFormat>
  <Paragraphs>174</Paragraphs>
  <Slides>14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SimSun</vt:lpstr>
      <vt:lpstr>Wingdings</vt:lpstr>
      <vt:lpstr>Arial</vt:lpstr>
      <vt:lpstr>Calibri</vt:lpstr>
      <vt:lpstr>Georgia</vt:lpstr>
      <vt:lpstr>Times New Roman</vt:lpstr>
      <vt:lpstr>Wingdings</vt:lpstr>
      <vt:lpstr>Times New Roman</vt:lpstr>
      <vt:lpstr>Microsoft YaHei</vt:lpstr>
      <vt:lpstr>Arial Unicode MS</vt:lpstr>
      <vt:lpstr>Office Theme</vt:lpstr>
      <vt:lpstr>Project: Edubot: AI-Powered Learning Assistant for School Students</vt:lpstr>
      <vt:lpstr>Project Overview and Scope</vt:lpstr>
      <vt:lpstr>Contents</vt:lpstr>
      <vt:lpstr>Contents</vt:lpstr>
      <vt:lpstr>Project Architecture</vt:lpstr>
      <vt:lpstr>Data Dictionary </vt:lpstr>
      <vt:lpstr>Data Preprocessing</vt:lpstr>
      <vt:lpstr>Exploratory Data Analysis [EDA]</vt:lpstr>
      <vt:lpstr>Deployment</vt:lpstr>
      <vt:lpstr>Query Logging &amp; Database Integration</vt:lpstr>
      <vt:lpstr>PowerPoint 演示文稿</vt:lpstr>
      <vt:lpstr>Data Visualization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VIKAS BARTHWAL</dc:creator>
  <cp:lastModifiedBy>Anindita Saha</cp:lastModifiedBy>
  <cp:revision>10</cp:revision>
  <dcterms:created xsi:type="dcterms:W3CDTF">2022-02-16T01:47:00Z</dcterms:created>
  <dcterms:modified xsi:type="dcterms:W3CDTF">2025-04-17T15:50:24Z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5DCF0543CCA54CDF9125FD7B806FACE4_13</vt:lpwstr>
  </property>
  <property fmtid="{D5CDD505-2E9C-101B-9397-08002B2CF9AE}" pid="3" name="KSOProductBuildVer">
    <vt:lpwstr>1033-12.2.0.20795</vt:lpwstr>
  </property>
</Properties>
</file>